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77" r:id="rId2"/>
    <p:sldId id="314" r:id="rId3"/>
    <p:sldId id="317" r:id="rId4"/>
    <p:sldId id="318" r:id="rId5"/>
    <p:sldId id="259" r:id="rId6"/>
    <p:sldId id="260" r:id="rId7"/>
    <p:sldId id="262" r:id="rId8"/>
    <p:sldId id="263" r:id="rId9"/>
    <p:sldId id="274" r:id="rId10"/>
    <p:sldId id="265" r:id="rId11"/>
    <p:sldId id="266" r:id="rId12"/>
    <p:sldId id="267" r:id="rId13"/>
    <p:sldId id="270" r:id="rId14"/>
    <p:sldId id="319" r:id="rId15"/>
    <p:sldId id="272" r:id="rId16"/>
    <p:sldId id="273" r:id="rId17"/>
    <p:sldId id="275" r:id="rId18"/>
    <p:sldId id="281" r:id="rId19"/>
    <p:sldId id="283" r:id="rId20"/>
    <p:sldId id="285" r:id="rId21"/>
    <p:sldId id="286" r:id="rId22"/>
    <p:sldId id="287" r:id="rId23"/>
    <p:sldId id="288" r:id="rId24"/>
    <p:sldId id="315" r:id="rId25"/>
    <p:sldId id="284" r:id="rId26"/>
    <p:sldId id="289" r:id="rId27"/>
    <p:sldId id="290" r:id="rId28"/>
    <p:sldId id="296" r:id="rId29"/>
    <p:sldId id="291" r:id="rId30"/>
    <p:sldId id="292" r:id="rId31"/>
    <p:sldId id="293" r:id="rId32"/>
    <p:sldId id="302" r:id="rId33"/>
    <p:sldId id="294" r:id="rId34"/>
    <p:sldId id="297" r:id="rId35"/>
    <p:sldId id="303" r:id="rId36"/>
    <p:sldId id="298" r:id="rId37"/>
    <p:sldId id="299" r:id="rId38"/>
    <p:sldId id="304" r:id="rId39"/>
    <p:sldId id="300" r:id="rId40"/>
    <p:sldId id="306" r:id="rId41"/>
    <p:sldId id="308" r:id="rId42"/>
    <p:sldId id="307" r:id="rId43"/>
    <p:sldId id="311" r:id="rId44"/>
    <p:sldId id="309" r:id="rId45"/>
    <p:sldId id="312" r:id="rId46"/>
    <p:sldId id="310" r:id="rId47"/>
    <p:sldId id="316" r:id="rId48"/>
    <p:sldId id="313" r:id="rId4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63496A24-A26D-3144-88B6-537C16406AC0}">
          <p14:sldIdLst>
            <p14:sldId id="277"/>
            <p14:sldId id="314"/>
            <p14:sldId id="317"/>
            <p14:sldId id="318"/>
            <p14:sldId id="259"/>
            <p14:sldId id="260"/>
            <p14:sldId id="262"/>
            <p14:sldId id="263"/>
            <p14:sldId id="274"/>
            <p14:sldId id="265"/>
            <p14:sldId id="266"/>
            <p14:sldId id="267"/>
            <p14:sldId id="270"/>
            <p14:sldId id="319"/>
            <p14:sldId id="272"/>
            <p14:sldId id="273"/>
            <p14:sldId id="275"/>
            <p14:sldId id="281"/>
            <p14:sldId id="283"/>
            <p14:sldId id="285"/>
            <p14:sldId id="286"/>
            <p14:sldId id="287"/>
            <p14:sldId id="288"/>
            <p14:sldId id="315"/>
            <p14:sldId id="284"/>
            <p14:sldId id="289"/>
            <p14:sldId id="290"/>
            <p14:sldId id="296"/>
            <p14:sldId id="291"/>
            <p14:sldId id="292"/>
            <p14:sldId id="293"/>
            <p14:sldId id="302"/>
            <p14:sldId id="294"/>
            <p14:sldId id="297"/>
            <p14:sldId id="303"/>
            <p14:sldId id="298"/>
            <p14:sldId id="299"/>
            <p14:sldId id="304"/>
            <p14:sldId id="300"/>
            <p14:sldId id="306"/>
            <p14:sldId id="308"/>
            <p14:sldId id="307"/>
            <p14:sldId id="311"/>
            <p14:sldId id="309"/>
            <p14:sldId id="312"/>
            <p14:sldId id="310"/>
            <p14:sldId id="316"/>
            <p14:sldId id="313"/>
          </p14:sldIdLst>
        </p14:section>
        <p14:section name="Sekcja bez tytułu" id="{0A2786CF-7E58-6F4D-8896-7475FB01565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7"/>
    <p:restoredTop sz="94648"/>
  </p:normalViewPr>
  <p:slideViewPr>
    <p:cSldViewPr snapToGrid="0" snapToObjects="1">
      <p:cViewPr>
        <p:scale>
          <a:sx n="80" d="100"/>
          <a:sy n="80" d="100"/>
        </p:scale>
        <p:origin x="1128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21F27-9587-614E-8FB2-1BD4182495DF}" type="datetimeFigureOut">
              <a:rPr lang="pl-PL" smtClean="0"/>
              <a:t>09.01.2018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3DFEE-C96C-2344-81FB-D2F736A885A7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476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życzenie Klienta realizujemy indywidualne zamówienia i projekty dostosowane do specyficznych wymagań i pomysłów. Każdy</a:t>
            </a:r>
            <a:r>
              <a:rPr lang="pl-PL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projekt jest omawiany indywidualnie i dostosowywany do potrzeb klienta. Nasi kontrahenci, dobrze znają naszą pracę, wiedzą jak pracujemy, dlatego klient, który rozpocznie współpracę z Nami, na 90% znów skorzysta z Naszych usług, jeśli będzie miał kolejny projekt do zrealizowania. W biurze mamy dział administracyjny, techniczny, księgowy, dział projektów, dział kontroli jakości, 2. Dział wykonawczy pracy, czyli hala produkcyjna, gdzie wytwarzamy, modernizujemy prefabrykacje elementów, przy użyciu </a:t>
            </a:r>
            <a:r>
              <a:rPr lang="pl-PL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naszynch</a:t>
            </a:r>
            <a:r>
              <a:rPr lang="pl-PL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maszyn. 3. Dział utrzymania ruchu, i podwykonawcy. CO pozwala Nam na bardzo dobrze </a:t>
            </a:r>
            <a:r>
              <a:rPr lang="pl-PL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zoorgranizowaną</a:t>
            </a:r>
            <a:r>
              <a:rPr lang="pl-PL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pracę, i wyrabianie się w każdych terminach od klientów.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3DFEE-C96C-2344-81FB-D2F736A885A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389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życzenie Klienta realizujemy indywidualne zamówienia i projekty dostosowane do specyficznych wymagań i pomysłów. Każdy</a:t>
            </a:r>
            <a:r>
              <a:rPr lang="pl-PL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projekt jest omawiany indywidualnie i dostosowywany do potrzeb klienta. Nasi kontrahenci, dobrze znają naszą pracę, wiedzą jak pracujemy, dlatego klient, który rozpocznie współpracę z Nami, na 90% znów skorzysta z Naszych usług, jeśli będzie miał kolejny projekt do zrealizowania. W biurze mamy dział administracyjny, techniczny, księgowy, dział projektów, dział kontroli jakości, 2. Dział wykonawczy pracy, czyli hala produkcyjna, gdzie wytwarzamy, modernizujemy prefabrykacje elementów, przy użyciu </a:t>
            </a:r>
            <a:r>
              <a:rPr lang="pl-PL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naszynch</a:t>
            </a:r>
            <a:r>
              <a:rPr lang="pl-PL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maszyn. 3. Dział utrzymania ruchu, i podwykonawcy. CO pozwala Nam na bardzo dobrze </a:t>
            </a:r>
            <a:r>
              <a:rPr lang="pl-PL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zoorgranizowaną</a:t>
            </a:r>
            <a:r>
              <a:rPr lang="pl-PL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pracę, i wyrabianie się w każdych terminach od klientów.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3DFEE-C96C-2344-81FB-D2F736A885A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5211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WAZNE PRZEGLADU UDT KSIEGA</a:t>
            </a:r>
            <a:r>
              <a:rPr lang="pl-PL" baseline="0" dirty="0" smtClean="0"/>
              <a:t> REWIZYJNA, WYMAGANE W NORMACH ISO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3DFEE-C96C-2344-81FB-D2F736A885A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7898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3DFEE-C96C-2344-81FB-D2F736A885A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5240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3DFEE-C96C-2344-81FB-D2F736A885A7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570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3628-8DA6-5E44-9FD4-FEA70A2BDC2B}" type="datetimeFigureOut">
              <a:rPr lang="pl-PL" smtClean="0"/>
              <a:t>09.01.2018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794B-9FF7-474E-B9F2-BB99908620F1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068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3628-8DA6-5E44-9FD4-FEA70A2BDC2B}" type="datetimeFigureOut">
              <a:rPr lang="pl-PL" smtClean="0"/>
              <a:t>09.01.2018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794B-9FF7-474E-B9F2-BB99908620F1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63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3628-8DA6-5E44-9FD4-FEA70A2BDC2B}" type="datetimeFigureOut">
              <a:rPr lang="pl-PL" smtClean="0"/>
              <a:t>09.01.2018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794B-9FF7-474E-B9F2-BB99908620F1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4116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3628-8DA6-5E44-9FD4-FEA70A2BDC2B}" type="datetimeFigureOut">
              <a:rPr lang="pl-PL" smtClean="0"/>
              <a:t>09.01.2018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794B-9FF7-474E-B9F2-BB99908620F1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380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3628-8DA6-5E44-9FD4-FEA70A2BDC2B}" type="datetimeFigureOut">
              <a:rPr lang="pl-PL" smtClean="0"/>
              <a:t>09.01.2018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794B-9FF7-474E-B9F2-BB99908620F1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3651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3628-8DA6-5E44-9FD4-FEA70A2BDC2B}" type="datetimeFigureOut">
              <a:rPr lang="pl-PL" smtClean="0"/>
              <a:t>09.01.2018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794B-9FF7-474E-B9F2-BB99908620F1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32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3628-8DA6-5E44-9FD4-FEA70A2BDC2B}" type="datetimeFigureOut">
              <a:rPr lang="pl-PL" smtClean="0"/>
              <a:t>09.01.2018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794B-9FF7-474E-B9F2-BB99908620F1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846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3628-8DA6-5E44-9FD4-FEA70A2BDC2B}" type="datetimeFigureOut">
              <a:rPr lang="pl-PL" smtClean="0"/>
              <a:t>09.01.2018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794B-9FF7-474E-B9F2-BB99908620F1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69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3628-8DA6-5E44-9FD4-FEA70A2BDC2B}" type="datetimeFigureOut">
              <a:rPr lang="pl-PL" smtClean="0"/>
              <a:t>09.01.2018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794B-9FF7-474E-B9F2-BB99908620F1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033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3628-8DA6-5E44-9FD4-FEA70A2BDC2B}" type="datetimeFigureOut">
              <a:rPr lang="pl-PL" smtClean="0"/>
              <a:t>09.01.2018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794B-9FF7-474E-B9F2-BB99908620F1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702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A3628-8DA6-5E44-9FD4-FEA70A2BDC2B}" type="datetimeFigureOut">
              <a:rPr lang="pl-PL" smtClean="0"/>
              <a:t>09.01.2018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794B-9FF7-474E-B9F2-BB99908620F1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704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colorTemperature colorTemp="6180"/>
                    </a14:imgEffect>
                    <a14:imgEffect>
                      <a14:saturation sat="78000"/>
                    </a14:imgEffect>
                    <a14:imgEffect>
                      <a14:brightnessContrast bright="-57000" contrast="23000"/>
                    </a14:imgEffect>
                  </a14:imgLayer>
                </a14:imgProps>
              </a:ext>
            </a:extLst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A3628-8DA6-5E44-9FD4-FEA70A2BDC2B}" type="datetimeFigureOut">
              <a:rPr lang="pl-PL" smtClean="0"/>
              <a:t>09.01.2018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C794B-9FF7-474E-B9F2-BB99908620F1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57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5.tif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3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2.png"/><Relationship Id="rId5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42.jpe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2.pn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7" Type="http://schemas.openxmlformats.org/officeDocument/2006/relationships/image" Target="../media/image46.jpg"/><Relationship Id="rId8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2.png"/><Relationship Id="rId5" Type="http://schemas.openxmlformats.org/officeDocument/2006/relationships/image" Target="../media/image53.jpg"/><Relationship Id="rId6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.png"/><Relationship Id="rId5" Type="http://schemas.openxmlformats.org/officeDocument/2006/relationships/image" Target="../media/image4.tiff"/><Relationship Id="rId6" Type="http://schemas.openxmlformats.org/officeDocument/2006/relationships/image" Target="../media/image5.png"/><Relationship Id="rId7" Type="http://schemas.microsoft.com/office/2007/relationships/hdphoto" Target="../media/hdphoto2.wdp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Relationship Id="rId11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2.png"/><Relationship Id="rId5" Type="http://schemas.openxmlformats.org/officeDocument/2006/relationships/image" Target="../media/image44.jpg"/><Relationship Id="rId6" Type="http://schemas.openxmlformats.org/officeDocument/2006/relationships/image" Target="../media/image62.jpg"/><Relationship Id="rId7" Type="http://schemas.openxmlformats.org/officeDocument/2006/relationships/image" Target="../media/image63.jpg"/><Relationship Id="rId8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2.pn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69.jpg"/><Relationship Id="rId8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53.jpg"/><Relationship Id="rId5" Type="http://schemas.openxmlformats.org/officeDocument/2006/relationships/image" Target="../media/image74.jpeg"/><Relationship Id="rId6" Type="http://schemas.openxmlformats.org/officeDocument/2006/relationships/image" Target="../media/image46.jpg"/><Relationship Id="rId7" Type="http://schemas.openxmlformats.org/officeDocument/2006/relationships/image" Target="../media/image43.jp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10.tiff"/><Relationship Id="rId5" Type="http://schemas.openxmlformats.org/officeDocument/2006/relationships/image" Target="../media/image2.png"/><Relationship Id="rId6" Type="http://schemas.openxmlformats.org/officeDocument/2006/relationships/image" Target="../media/image11.jpe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43.jpg"/><Relationship Id="rId5" Type="http://schemas.openxmlformats.org/officeDocument/2006/relationships/image" Target="../media/image79.jpeg"/><Relationship Id="rId6" Type="http://schemas.openxmlformats.org/officeDocument/2006/relationships/image" Target="../media/image2.png"/><Relationship Id="rId7" Type="http://schemas.openxmlformats.org/officeDocument/2006/relationships/image" Target="../media/image63.jpg"/><Relationship Id="rId8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4" Type="http://schemas.openxmlformats.org/officeDocument/2006/relationships/image" Target="../media/image81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82.jpeg"/><Relationship Id="rId5" Type="http://schemas.openxmlformats.org/officeDocument/2006/relationships/image" Target="../media/image2.png"/><Relationship Id="rId6" Type="http://schemas.openxmlformats.org/officeDocument/2006/relationships/image" Target="../media/image43.jpg"/><Relationship Id="rId7" Type="http://schemas.openxmlformats.org/officeDocument/2006/relationships/image" Target="../media/image83.jpg"/><Relationship Id="rId8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84.jpg"/><Relationship Id="rId5" Type="http://schemas.openxmlformats.org/officeDocument/2006/relationships/image" Target="../media/image85.jp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2.png"/><Relationship Id="rId5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krąglony prostokąt 3"/>
          <p:cNvSpPr/>
          <p:nvPr/>
        </p:nvSpPr>
        <p:spPr>
          <a:xfrm>
            <a:off x="945356" y="2774197"/>
            <a:ext cx="10515600" cy="19100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1052512" y="2936928"/>
            <a:ext cx="10301288" cy="16350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7200" dirty="0"/>
          </a:p>
        </p:txBody>
      </p:sp>
      <p:sp>
        <p:nvSpPr>
          <p:cNvPr id="12" name="Symbol zastępczy zawartości 6"/>
          <p:cNvSpPr txBox="1">
            <a:spLocks/>
          </p:cNvSpPr>
          <p:nvPr/>
        </p:nvSpPr>
        <p:spPr>
          <a:xfrm>
            <a:off x="7027068" y="2274718"/>
            <a:ext cx="3945732" cy="34452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56" y="3252813"/>
            <a:ext cx="45974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94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solidFill>
                  <a:srgbClr val="FF0000"/>
                </a:solidFill>
              </a:rPr>
              <a:t>HYDRAULIC GUILLOTINE</a:t>
            </a:r>
            <a:endParaRPr lang="pl-PL" sz="7200" dirty="0"/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Symbol zastępczy zawartości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2" y="2274718"/>
            <a:ext cx="5181600" cy="3445212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sp>
        <p:nvSpPr>
          <p:cNvPr id="12" name="Symbol zastępczy zawartości 6"/>
          <p:cNvSpPr txBox="1">
            <a:spLocks/>
          </p:cNvSpPr>
          <p:nvPr/>
        </p:nvSpPr>
        <p:spPr>
          <a:xfrm>
            <a:off x="7027068" y="2274718"/>
            <a:ext cx="3945732" cy="34452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 smtClean="0">
                <a:solidFill>
                  <a:srgbClr val="FF0000"/>
                </a:solidFill>
              </a:rPr>
              <a:t>Fisher hydraulice guillotine share.</a:t>
            </a:r>
          </a:p>
          <a:p>
            <a:pPr algn="ctr"/>
            <a:r>
              <a:rPr lang="pl-PL" dirty="0" smtClean="0">
                <a:solidFill>
                  <a:srgbClr val="FF0000"/>
                </a:solidFill>
              </a:rPr>
              <a:t>The </a:t>
            </a:r>
            <a:r>
              <a:rPr lang="pl-PL" dirty="0" err="1" smtClean="0">
                <a:solidFill>
                  <a:srgbClr val="FF0000"/>
                </a:solidFill>
              </a:rPr>
              <a:t>shear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is</a:t>
            </a:r>
            <a:r>
              <a:rPr lang="pl-PL" dirty="0" smtClean="0">
                <a:solidFill>
                  <a:srgbClr val="FF0000"/>
                </a:solidFill>
              </a:rPr>
              <a:t> CNC-</a:t>
            </a:r>
            <a:r>
              <a:rPr lang="pl-PL" dirty="0" err="1" smtClean="0">
                <a:solidFill>
                  <a:srgbClr val="FF0000"/>
                </a:solidFill>
              </a:rPr>
              <a:t>controlled</a:t>
            </a:r>
            <a:r>
              <a:rPr lang="pl-PL" dirty="0" smtClean="0">
                <a:solidFill>
                  <a:srgbClr val="FF0000"/>
                </a:solidFill>
              </a:rPr>
              <a:t> and </a:t>
            </a:r>
            <a:r>
              <a:rPr lang="pl-PL" dirty="0" err="1" smtClean="0">
                <a:solidFill>
                  <a:srgbClr val="FF0000"/>
                </a:solidFill>
              </a:rPr>
              <a:t>equipped</a:t>
            </a:r>
            <a:r>
              <a:rPr lang="pl-PL" dirty="0" smtClean="0">
                <a:solidFill>
                  <a:srgbClr val="FF0000"/>
                </a:solidFill>
              </a:rPr>
              <a:t> with a </a:t>
            </a:r>
            <a:r>
              <a:rPr lang="pl-PL" dirty="0" err="1" smtClean="0">
                <a:solidFill>
                  <a:srgbClr val="FF0000"/>
                </a:solidFill>
              </a:rPr>
              <a:t>sheet</a:t>
            </a:r>
            <a:r>
              <a:rPr lang="pl-PL" dirty="0" smtClean="0">
                <a:solidFill>
                  <a:srgbClr val="FF0000"/>
                </a:solidFill>
              </a:rPr>
              <a:t> metal </a:t>
            </a:r>
            <a:r>
              <a:rPr lang="pl-PL" dirty="0" err="1" smtClean="0">
                <a:solidFill>
                  <a:srgbClr val="FF0000"/>
                </a:solidFill>
              </a:rPr>
              <a:t>feder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</a:p>
          <a:p>
            <a:endParaRPr lang="pl-PL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39" y="5402430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92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solidFill>
                  <a:srgbClr val="FF0000"/>
                </a:solidFill>
              </a:rPr>
              <a:t>BENDING BRAKE</a:t>
            </a:r>
            <a:endParaRPr lang="pl-PL" sz="7200" dirty="0"/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Sheet</a:t>
            </a:r>
            <a:r>
              <a:rPr lang="pl-PL" dirty="0" smtClean="0">
                <a:solidFill>
                  <a:srgbClr val="FF0000"/>
                </a:solidFill>
              </a:rPr>
              <a:t> metal </a:t>
            </a:r>
            <a:r>
              <a:rPr lang="pl-PL" dirty="0" err="1" smtClean="0">
                <a:solidFill>
                  <a:srgbClr val="FF0000"/>
                </a:solidFill>
              </a:rPr>
              <a:t>bending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use</a:t>
            </a:r>
            <a:r>
              <a:rPr lang="pl-PL" dirty="0" smtClean="0">
                <a:solidFill>
                  <a:srgbClr val="FF0000"/>
                </a:solidFill>
              </a:rPr>
              <a:t> of </a:t>
            </a:r>
            <a:r>
              <a:rPr lang="pl-PL" dirty="0" err="1" smtClean="0">
                <a:solidFill>
                  <a:srgbClr val="FF0000"/>
                </a:solidFill>
              </a:rPr>
              <a:t>hydraulic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press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brake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pl-PL" dirty="0" smtClean="0">
                <a:solidFill>
                  <a:srgbClr val="FF0000"/>
                </a:solidFill>
              </a:rPr>
              <a:t>The </a:t>
            </a:r>
            <a:r>
              <a:rPr lang="pl-PL" dirty="0" err="1" smtClean="0">
                <a:solidFill>
                  <a:srgbClr val="FF0000"/>
                </a:solidFill>
              </a:rPr>
              <a:t>machine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has</a:t>
            </a:r>
            <a:r>
              <a:rPr lang="pl-PL" dirty="0" smtClean="0">
                <a:solidFill>
                  <a:srgbClr val="FF0000"/>
                </a:solidFill>
              </a:rPr>
              <a:t> CNC </a:t>
            </a:r>
            <a:r>
              <a:rPr lang="pl-PL" dirty="0" err="1" smtClean="0">
                <a:solidFill>
                  <a:srgbClr val="FF0000"/>
                </a:solidFill>
              </a:rPr>
              <a:t>control</a:t>
            </a:r>
            <a:r>
              <a:rPr lang="pl-PL" dirty="0" smtClean="0">
                <a:solidFill>
                  <a:srgbClr val="FF0000"/>
                </a:solidFill>
              </a:rPr>
              <a:t>. </a:t>
            </a:r>
            <a:endParaRPr lang="pl-PL" dirty="0"/>
          </a:p>
        </p:txBody>
      </p:sp>
      <p:pic>
        <p:nvPicPr>
          <p:cNvPr id="13" name="Symbol zastępczy zawartości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13" y="2403594"/>
            <a:ext cx="4732274" cy="3146458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14" y="5234934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42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solidFill>
                  <a:srgbClr val="FF0000"/>
                </a:solidFill>
              </a:rPr>
              <a:t>METAL SHEET ROLLING</a:t>
            </a:r>
            <a:endParaRPr lang="pl-PL" sz="7200" dirty="0"/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314" y="2258291"/>
            <a:ext cx="9258724" cy="346363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65" y="5406808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06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solidFill>
                  <a:srgbClr val="FF0000"/>
                </a:solidFill>
              </a:rPr>
              <a:t>MANITOU MT 10 30 </a:t>
            </a:r>
            <a:endParaRPr lang="pl-PL" sz="7200" dirty="0">
              <a:solidFill>
                <a:srgbClr val="FF0000"/>
              </a:solidFill>
            </a:endParaRPr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905" y="2165091"/>
            <a:ext cx="4834187" cy="362346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83" y="2304706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4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solidFill>
                  <a:srgbClr val="FF0000"/>
                </a:solidFill>
              </a:rPr>
              <a:t>MINI EXCAVATOR JCB</a:t>
            </a:r>
            <a:endParaRPr lang="pl-PL" sz="7200" dirty="0"/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755" y="2153218"/>
            <a:ext cx="5430982" cy="364720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55" y="2148455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84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600" dirty="0" smtClean="0">
                <a:solidFill>
                  <a:srgbClr val="FF0000"/>
                </a:solidFill>
              </a:rPr>
              <a:t>COMPATOR GROUND 500 KG</a:t>
            </a:r>
            <a:endParaRPr lang="pl-PL" sz="6600" dirty="0"/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108" y="1955555"/>
            <a:ext cx="6142856" cy="404253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40" y="2649391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2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solidFill>
                  <a:srgbClr val="FF0000"/>
                </a:solidFill>
              </a:rPr>
              <a:t>FADROMA 8,5 T JCB</a:t>
            </a:r>
            <a:endParaRPr lang="pl-PL" sz="7200" dirty="0"/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13" y="2097762"/>
            <a:ext cx="4949771" cy="3799123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11" y="5579385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75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solidFill>
                  <a:srgbClr val="FF0000"/>
                </a:solidFill>
              </a:rPr>
              <a:t>PROJECTS</a:t>
            </a:r>
            <a:endParaRPr lang="pl-PL" sz="7200" dirty="0"/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9" y="2192473"/>
            <a:ext cx="6350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8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600" dirty="0" smtClean="0">
                <a:solidFill>
                  <a:srgbClr val="FF0000"/>
                </a:solidFill>
              </a:rPr>
              <a:t>PROCESSING TANKS</a:t>
            </a:r>
            <a:endParaRPr lang="pl-PL" sz="6600" dirty="0">
              <a:solidFill>
                <a:srgbClr val="FF0000"/>
              </a:solidFill>
            </a:endParaRPr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63" y="2124075"/>
            <a:ext cx="4934624" cy="369252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26" y="2080855"/>
            <a:ext cx="2249752" cy="159347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97" y="2129823"/>
            <a:ext cx="1858732" cy="155145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26" y="3728306"/>
            <a:ext cx="3788272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80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11" y="1212964"/>
            <a:ext cx="8550775" cy="4437062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13" y="5332526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06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solidFill>
                  <a:srgbClr val="FF0000"/>
                </a:solidFill>
              </a:rPr>
              <a:t>PRESENTATION PLAN</a:t>
            </a:r>
            <a:endParaRPr lang="pl-PL" sz="7200" dirty="0">
              <a:solidFill>
                <a:srgbClr val="FF0000"/>
              </a:solidFill>
            </a:endParaRPr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 smtClean="0">
                <a:solidFill>
                  <a:srgbClr val="FF0000"/>
                </a:solidFill>
              </a:rPr>
              <a:t>1. ABOUT AS</a:t>
            </a:r>
          </a:p>
          <a:p>
            <a:pPr algn="ctr"/>
            <a:r>
              <a:rPr lang="pl-PL" sz="6000" dirty="0" smtClean="0">
                <a:solidFill>
                  <a:srgbClr val="FF0000"/>
                </a:solidFill>
              </a:rPr>
              <a:t>2. MACHINERY</a:t>
            </a:r>
          </a:p>
          <a:p>
            <a:pPr algn="ctr"/>
            <a:r>
              <a:rPr lang="pl-PL" sz="6000" dirty="0" smtClean="0">
                <a:solidFill>
                  <a:srgbClr val="FF0000"/>
                </a:solidFill>
              </a:rPr>
              <a:t>3. PROJECTS</a:t>
            </a:r>
          </a:p>
        </p:txBody>
      </p:sp>
      <p:sp>
        <p:nvSpPr>
          <p:cNvPr id="12" name="Symbol zastępczy zawartości 6"/>
          <p:cNvSpPr txBox="1">
            <a:spLocks/>
          </p:cNvSpPr>
          <p:nvPr/>
        </p:nvSpPr>
        <p:spPr>
          <a:xfrm>
            <a:off x="7027068" y="2274718"/>
            <a:ext cx="3945732" cy="34452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97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69" y="946484"/>
            <a:ext cx="9223460" cy="5005137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322" y="5617598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93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Symbol zastępczy zawartości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1767" y="1646786"/>
            <a:ext cx="4732065" cy="348793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Symbol zastępczy zawartości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31147" y="1599168"/>
            <a:ext cx="4732065" cy="3583172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895" y="5439287"/>
            <a:ext cx="1454873" cy="3175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93" y="5439287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86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Symbol zastępczy zawartości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61" y="1163868"/>
            <a:ext cx="4777068" cy="453525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Symbol zastępczy zawartości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25714" y="1342352"/>
            <a:ext cx="4535253" cy="417828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610" y="5381621"/>
            <a:ext cx="1454873" cy="3175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56" y="5381621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2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820" y="1450103"/>
            <a:ext cx="4465912" cy="409945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445" y="5234444"/>
            <a:ext cx="1454873" cy="317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15" y="1450103"/>
            <a:ext cx="4453078" cy="409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42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600" dirty="0" smtClean="0">
                <a:solidFill>
                  <a:srgbClr val="FF0000"/>
                </a:solidFill>
              </a:rPr>
              <a:t>TRAFFIC MAINTENANCE</a:t>
            </a:r>
            <a:endParaRPr lang="pl-PL" sz="6600" dirty="0">
              <a:solidFill>
                <a:srgbClr val="FF0000"/>
              </a:solidFill>
            </a:endParaRPr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97" y="2129823"/>
            <a:ext cx="1858732" cy="1551454"/>
          </a:xfrm>
          <a:prstGeom prst="rect">
            <a:avLst/>
          </a:prstGeom>
        </p:spPr>
      </p:pic>
      <p:pic>
        <p:nvPicPr>
          <p:cNvPr id="16" name="Symbol zastępczy zawartości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4" y="2581127"/>
            <a:ext cx="5083012" cy="283239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67" y="2187574"/>
            <a:ext cx="2524125" cy="180975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67" y="4141265"/>
            <a:ext cx="404812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00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600" dirty="0" smtClean="0">
                <a:solidFill>
                  <a:srgbClr val="FF0000"/>
                </a:solidFill>
              </a:rPr>
              <a:t>INDUSTRIAL INSTALLATIONS</a:t>
            </a:r>
            <a:endParaRPr lang="pl-PL" sz="6600" dirty="0">
              <a:solidFill>
                <a:srgbClr val="FF0000"/>
              </a:solidFill>
            </a:endParaRPr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10" name="Symbol zastępczy zawartości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20" y="2227189"/>
            <a:ext cx="4665689" cy="3499267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36" y="5408956"/>
            <a:ext cx="1454873" cy="3175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80" y="2255502"/>
            <a:ext cx="2524125" cy="180975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67" y="4611354"/>
            <a:ext cx="4048125" cy="112395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09" y="3975245"/>
            <a:ext cx="2720508" cy="1116106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439" y="2307893"/>
            <a:ext cx="1456174" cy="21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49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13" y="1349500"/>
            <a:ext cx="4128369" cy="416398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702" y="1349499"/>
            <a:ext cx="3778775" cy="416398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09" y="5198370"/>
            <a:ext cx="1454873" cy="3175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604" y="5198370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9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63" y="1304144"/>
            <a:ext cx="4226212" cy="410730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721" y="1304144"/>
            <a:ext cx="4113474" cy="410730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47" y="5093949"/>
            <a:ext cx="1454873" cy="3175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09" y="5093949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05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solidFill>
                  <a:srgbClr val="FF0000"/>
                </a:solidFill>
              </a:rPr>
              <a:t>INDUSTRIAL FURNITURE</a:t>
            </a:r>
            <a:endParaRPr lang="pl-PL" sz="7200" dirty="0">
              <a:solidFill>
                <a:srgbClr val="FF0000"/>
              </a:solidFill>
            </a:endParaRPr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15" name="Symbol zastępczy zawartości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60" y="1973261"/>
            <a:ext cx="3445683" cy="404812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70" y="5698332"/>
            <a:ext cx="1454873" cy="3175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30" y="4277580"/>
            <a:ext cx="4006664" cy="119220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258" y="2334986"/>
            <a:ext cx="4006664" cy="173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8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64" y="1312280"/>
            <a:ext cx="4434582" cy="423842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53" y="1312279"/>
            <a:ext cx="4401483" cy="423842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75" y="5233208"/>
            <a:ext cx="1454873" cy="3175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363" y="5233208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54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7200" dirty="0"/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6"/>
          <p:cNvSpPr txBox="1">
            <a:spLocks/>
          </p:cNvSpPr>
          <p:nvPr/>
        </p:nvSpPr>
        <p:spPr>
          <a:xfrm>
            <a:off x="7027068" y="2274718"/>
            <a:ext cx="3945732" cy="34452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98" y="538161"/>
            <a:ext cx="4597400" cy="10033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530" y="2865972"/>
            <a:ext cx="1698104" cy="112027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1096" y="2877045"/>
            <a:ext cx="1645871" cy="112027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312" y="2864884"/>
            <a:ext cx="1182792" cy="1122453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6490" y="2877045"/>
            <a:ext cx="1701665" cy="1120279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1361" y="2868146"/>
            <a:ext cx="1525907" cy="1122241"/>
          </a:xfrm>
          <a:prstGeom prst="rect">
            <a:avLst/>
          </a:prstGeom>
        </p:spPr>
      </p:pic>
      <p:cxnSp>
        <p:nvCxnSpPr>
          <p:cNvPr id="15" name="Łącznik prosty ze strzałką 14"/>
          <p:cNvCxnSpPr/>
          <p:nvPr/>
        </p:nvCxnSpPr>
        <p:spPr>
          <a:xfrm flipH="1">
            <a:off x="3195108" y="2069432"/>
            <a:ext cx="2900890" cy="7965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H="1">
            <a:off x="4695714" y="2069432"/>
            <a:ext cx="1400284" cy="8076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 flipH="1">
            <a:off x="6095998" y="2063896"/>
            <a:ext cx="14469" cy="7048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/>
          <p:cNvCxnSpPr/>
          <p:nvPr/>
        </p:nvCxnSpPr>
        <p:spPr>
          <a:xfrm>
            <a:off x="6110467" y="2063896"/>
            <a:ext cx="1429322" cy="7048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/>
        </p:nvCxnSpPr>
        <p:spPr>
          <a:xfrm>
            <a:off x="6110467" y="2045723"/>
            <a:ext cx="3244389" cy="7219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Obraz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7545" y="3997324"/>
            <a:ext cx="2048166" cy="204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98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00" y="1562760"/>
            <a:ext cx="4441043" cy="338479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87" y="1562761"/>
            <a:ext cx="4669727" cy="338479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67" y="4630055"/>
            <a:ext cx="1454873" cy="3175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96" y="4630055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49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644" y="1042057"/>
            <a:ext cx="3488871" cy="4778873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173" y="1349600"/>
            <a:ext cx="5574812" cy="416378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42" y="5503430"/>
            <a:ext cx="1454873" cy="3175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2" y="5198268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99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600" dirty="0" smtClean="0">
                <a:solidFill>
                  <a:srgbClr val="FF0000"/>
                </a:solidFill>
              </a:rPr>
              <a:t>INDUSTRIAL PLATFORMS</a:t>
            </a:r>
            <a:endParaRPr lang="pl-PL" sz="6600" dirty="0">
              <a:solidFill>
                <a:srgbClr val="FF0000"/>
              </a:solidFill>
            </a:endParaRPr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83" y="2233431"/>
            <a:ext cx="4791304" cy="352778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14" y="5404175"/>
            <a:ext cx="1454873" cy="363808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34" y="4432358"/>
            <a:ext cx="4048125" cy="112395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37" y="3016838"/>
            <a:ext cx="2528157" cy="1533525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94" y="2804435"/>
            <a:ext cx="1726265" cy="1726265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277" y="1990102"/>
            <a:ext cx="2720508" cy="11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78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22" y="1306861"/>
            <a:ext cx="4458574" cy="4249267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FF000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59" y="1297949"/>
            <a:ext cx="4293620" cy="426709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609" y="5203613"/>
            <a:ext cx="1454873" cy="36380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25" y="5192320"/>
            <a:ext cx="1454873" cy="3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3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48" y="1449110"/>
            <a:ext cx="4449102" cy="396477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27" y="1449110"/>
            <a:ext cx="4750488" cy="396477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7" y="5052454"/>
            <a:ext cx="1454873" cy="36380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242" y="5041864"/>
            <a:ext cx="1454873" cy="3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00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600" dirty="0" smtClean="0">
                <a:solidFill>
                  <a:srgbClr val="FF0000"/>
                </a:solidFill>
              </a:rPr>
              <a:t>STEEL STRUCTURES</a:t>
            </a:r>
            <a:endParaRPr lang="pl-PL" sz="6600" dirty="0">
              <a:solidFill>
                <a:srgbClr val="FF0000"/>
              </a:solidFill>
            </a:endParaRPr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18" name="PoleTekstowe 17"/>
          <p:cNvSpPr txBox="1"/>
          <p:nvPr/>
        </p:nvSpPr>
        <p:spPr>
          <a:xfrm>
            <a:off x="2660073" y="666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89" y="2212812"/>
            <a:ext cx="5036998" cy="352802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14" y="5377025"/>
            <a:ext cx="1454873" cy="36380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97" y="2125355"/>
            <a:ext cx="2655793" cy="1593476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96" y="3718831"/>
            <a:ext cx="2655794" cy="1658194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0" y="2471897"/>
            <a:ext cx="1864124" cy="290512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30" y="5377025"/>
            <a:ext cx="4006664" cy="62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70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Symbol zastępczy zawartości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42" y="1488395"/>
            <a:ext cx="4484742" cy="388620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68" y="1488395"/>
            <a:ext cx="4663791" cy="388620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74" y="5010787"/>
            <a:ext cx="1454873" cy="36380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68" y="5010787"/>
            <a:ext cx="1454873" cy="3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2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70" y="1201382"/>
            <a:ext cx="3346024" cy="446022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30" y="1201381"/>
            <a:ext cx="3481137" cy="446022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78" y="5300181"/>
            <a:ext cx="1454873" cy="36380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894" y="5297798"/>
            <a:ext cx="1454873" cy="3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54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 smtClean="0">
                <a:solidFill>
                  <a:srgbClr val="FF0000"/>
                </a:solidFill>
              </a:rPr>
              <a:t>TECHNOLOGICAL PIPELINES</a:t>
            </a:r>
            <a:endParaRPr lang="pl-PL" sz="6000" dirty="0">
              <a:solidFill>
                <a:srgbClr val="FF0000"/>
              </a:solidFill>
            </a:endParaRPr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18" name="PoleTekstowe 17"/>
          <p:cNvSpPr txBox="1"/>
          <p:nvPr/>
        </p:nvSpPr>
        <p:spPr>
          <a:xfrm>
            <a:off x="2660073" y="666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0" y="2471897"/>
            <a:ext cx="1864124" cy="290512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30" y="5377025"/>
            <a:ext cx="4006664" cy="629229"/>
          </a:xfrm>
          <a:prstGeom prst="rect">
            <a:avLst/>
          </a:prstGeom>
        </p:spPr>
      </p:pic>
      <p:pic>
        <p:nvPicPr>
          <p:cNvPr id="16" name="Symbol zastępczy zawartości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97" y="2541408"/>
            <a:ext cx="5181600" cy="276741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079" y="4153031"/>
            <a:ext cx="2720508" cy="1116106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70" y="2296252"/>
            <a:ext cx="2524125" cy="180975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07" y="4945016"/>
            <a:ext cx="1454873" cy="3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81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09" y="1427593"/>
            <a:ext cx="4533036" cy="400780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84" y="1427593"/>
            <a:ext cx="4646919" cy="400780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71" y="5071589"/>
            <a:ext cx="1454873" cy="36380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636" y="5071589"/>
            <a:ext cx="1454873" cy="3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17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7200" dirty="0"/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6"/>
          <p:cNvSpPr txBox="1">
            <a:spLocks/>
          </p:cNvSpPr>
          <p:nvPr/>
        </p:nvSpPr>
        <p:spPr>
          <a:xfrm>
            <a:off x="7027068" y="2274718"/>
            <a:ext cx="3945732" cy="34452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223" y="3465094"/>
            <a:ext cx="2993883" cy="193208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98" y="538161"/>
            <a:ext cx="4597400" cy="1003300"/>
          </a:xfrm>
          <a:prstGeom prst="rect">
            <a:avLst/>
          </a:prstGeom>
        </p:spPr>
      </p:pic>
      <p:pic>
        <p:nvPicPr>
          <p:cNvPr id="13" name="Symbol zastępczy zawartości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37" y="3465094"/>
            <a:ext cx="2955878" cy="193208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11" y="3465094"/>
            <a:ext cx="2740304" cy="1932081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4" name="Łącznik prosty ze strzałką 13"/>
          <p:cNvCxnSpPr/>
          <p:nvPr/>
        </p:nvCxnSpPr>
        <p:spPr>
          <a:xfrm>
            <a:off x="6332176" y="2177483"/>
            <a:ext cx="2771872" cy="10469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flipH="1">
            <a:off x="3577389" y="2177483"/>
            <a:ext cx="2754787" cy="10586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>
            <a:off x="6332176" y="2177483"/>
            <a:ext cx="0" cy="10824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50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61" y="1424355"/>
            <a:ext cx="4145207" cy="3974122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87" y="1424355"/>
            <a:ext cx="4669547" cy="3974122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95" y="5037051"/>
            <a:ext cx="1454873" cy="36380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761" y="5036261"/>
            <a:ext cx="1454873" cy="3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52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 dirty="0" smtClean="0">
                <a:solidFill>
                  <a:srgbClr val="FF0000"/>
                </a:solidFill>
              </a:rPr>
              <a:t>INSTALLATION OF A PRODUCTION LINE</a:t>
            </a:r>
            <a:endParaRPr lang="pl-PL" sz="4800" dirty="0">
              <a:solidFill>
                <a:srgbClr val="FF0000"/>
              </a:solidFill>
            </a:endParaRPr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18" name="PoleTekstowe 17"/>
          <p:cNvSpPr txBox="1"/>
          <p:nvPr/>
        </p:nvSpPr>
        <p:spPr>
          <a:xfrm>
            <a:off x="2660073" y="666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70" y="4166991"/>
            <a:ext cx="4006664" cy="629229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70" y="2296252"/>
            <a:ext cx="2524125" cy="1809750"/>
          </a:xfrm>
          <a:prstGeom prst="rect">
            <a:avLst/>
          </a:prstGeom>
        </p:spPr>
      </p:pic>
      <p:pic>
        <p:nvPicPr>
          <p:cNvPr id="19" name="Symbol zastępczy zawartości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68" y="2206335"/>
            <a:ext cx="4572492" cy="342936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14" y="5269137"/>
            <a:ext cx="1454873" cy="363808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73" y="2291489"/>
            <a:ext cx="1614981" cy="1614981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13" y="4890278"/>
            <a:ext cx="404812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26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60" y="1750344"/>
            <a:ext cx="4481924" cy="336230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89" y="1750344"/>
            <a:ext cx="4543951" cy="336230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11" y="4751219"/>
            <a:ext cx="1454873" cy="36380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497" y="4748837"/>
            <a:ext cx="1454873" cy="3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88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 smtClean="0">
                <a:solidFill>
                  <a:srgbClr val="FF0000"/>
                </a:solidFill>
              </a:rPr>
              <a:t>PROFESSIONAL PACKING</a:t>
            </a:r>
            <a:endParaRPr lang="pl-PL" sz="6000" dirty="0">
              <a:solidFill>
                <a:srgbClr val="FF0000"/>
              </a:solidFill>
            </a:endParaRPr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18" name="PoleTekstowe 17"/>
          <p:cNvSpPr txBox="1"/>
          <p:nvPr/>
        </p:nvSpPr>
        <p:spPr>
          <a:xfrm>
            <a:off x="2660073" y="666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30" y="4898572"/>
            <a:ext cx="4006664" cy="800686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46" y="2254388"/>
            <a:ext cx="4593158" cy="344486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31" y="5337831"/>
            <a:ext cx="1454873" cy="36380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98" y="2254388"/>
            <a:ext cx="2524125" cy="180975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98" y="4136238"/>
            <a:ext cx="1524000" cy="57150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717" y="2134936"/>
            <a:ext cx="1864124" cy="254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4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62" y="1595938"/>
            <a:ext cx="4541969" cy="3671113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33" y="1595937"/>
            <a:ext cx="4348161" cy="3671113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58" y="4924921"/>
            <a:ext cx="1454873" cy="344512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321" y="4903242"/>
            <a:ext cx="1454873" cy="3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9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 smtClean="0">
                <a:solidFill>
                  <a:srgbClr val="FF0000"/>
                </a:solidFill>
              </a:rPr>
              <a:t>CONSTRUCTIONS FROM LAYERED PANELS</a:t>
            </a:r>
            <a:endParaRPr lang="pl-PL" sz="4400" dirty="0">
              <a:solidFill>
                <a:srgbClr val="FF0000"/>
              </a:solidFill>
            </a:endParaRPr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18" name="PoleTekstowe 17"/>
          <p:cNvSpPr txBox="1"/>
          <p:nvPr/>
        </p:nvSpPr>
        <p:spPr>
          <a:xfrm>
            <a:off x="2660073" y="666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00" y="2173919"/>
            <a:ext cx="5422232" cy="3605807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306" y="5415918"/>
            <a:ext cx="1454873" cy="363808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879" y="2900945"/>
            <a:ext cx="3930962" cy="21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3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90" y="1614998"/>
            <a:ext cx="4211399" cy="363299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16" y="1614998"/>
            <a:ext cx="4064000" cy="363299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16" y="4884184"/>
            <a:ext cx="1454873" cy="363808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43" y="4884184"/>
            <a:ext cx="1454873" cy="3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10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5400" dirty="0" smtClean="0">
                <a:solidFill>
                  <a:srgbClr val="FF0000"/>
                </a:solidFill>
              </a:rPr>
              <a:t>BANISTERS AND SIDE RAILS</a:t>
            </a:r>
            <a:endParaRPr lang="pl-PL" sz="5400" dirty="0">
              <a:solidFill>
                <a:srgbClr val="FF0000"/>
              </a:solidFill>
            </a:endParaRPr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18" name="PoleTekstowe 17"/>
          <p:cNvSpPr txBox="1"/>
          <p:nvPr/>
        </p:nvSpPr>
        <p:spPr>
          <a:xfrm>
            <a:off x="2660073" y="666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79" y="2374529"/>
            <a:ext cx="4363359" cy="304816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57" y="2374529"/>
            <a:ext cx="4547235" cy="304816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65" y="5052110"/>
            <a:ext cx="1454873" cy="363808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19" y="5052110"/>
            <a:ext cx="1454873" cy="3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86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Zaokrąglony prostokąt 5"/>
          <p:cNvSpPr/>
          <p:nvPr/>
        </p:nvSpPr>
        <p:spPr>
          <a:xfrm>
            <a:off x="838199" y="569985"/>
            <a:ext cx="10515600" cy="57230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690793"/>
            <a:ext cx="10301287" cy="5481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MONTER INSTALL GROUP </a:t>
            </a:r>
          </a:p>
          <a:p>
            <a:pPr algn="ctr"/>
            <a:r>
              <a:rPr lang="pl-PL" dirty="0" smtClean="0">
                <a:solidFill>
                  <a:srgbClr val="FF0000"/>
                </a:solidFill>
              </a:rPr>
              <a:t>PIOTR BUJAK</a:t>
            </a:r>
          </a:p>
          <a:p>
            <a:pPr algn="ctr"/>
            <a:r>
              <a:rPr lang="pl-PL" dirty="0" smtClean="0">
                <a:solidFill>
                  <a:srgbClr val="FF0000"/>
                </a:solidFill>
              </a:rPr>
              <a:t>UL. WYZWOLENIA 3, PASTUCHÓW</a:t>
            </a:r>
          </a:p>
          <a:p>
            <a:pPr algn="ctr"/>
            <a:r>
              <a:rPr lang="pl-PL" dirty="0" smtClean="0">
                <a:solidFill>
                  <a:srgbClr val="FF0000"/>
                </a:solidFill>
              </a:rPr>
              <a:t>58-140 JAWORZYNA ŚLĄSKA</a:t>
            </a:r>
          </a:p>
          <a:p>
            <a:pPr algn="ctr"/>
            <a:r>
              <a:rPr lang="pl-PL" dirty="0" smtClean="0">
                <a:solidFill>
                  <a:srgbClr val="FF0000"/>
                </a:solidFill>
              </a:rPr>
              <a:t>NIP 884-177-38-39</a:t>
            </a:r>
          </a:p>
          <a:p>
            <a:pPr algn="ctr"/>
            <a:r>
              <a:rPr lang="pl-PL" dirty="0" smtClean="0">
                <a:solidFill>
                  <a:srgbClr val="FF0000"/>
                </a:solidFill>
              </a:rPr>
              <a:t>TEL. + 48 74 851 98 83</a:t>
            </a:r>
          </a:p>
          <a:p>
            <a:pPr algn="ctr"/>
            <a:r>
              <a:rPr lang="pl-PL" dirty="0" smtClean="0">
                <a:solidFill>
                  <a:srgbClr val="FF0000"/>
                </a:solidFill>
              </a:rPr>
              <a:t>BIURO@INSTALLGROUP.PL</a:t>
            </a:r>
          </a:p>
          <a:p>
            <a:pPr algn="ctr"/>
            <a:endParaRPr lang="pl-PL" dirty="0" smtClean="0">
              <a:solidFill>
                <a:srgbClr val="FF0000"/>
              </a:solidFill>
            </a:endParaRPr>
          </a:p>
          <a:p>
            <a:pPr algn="ctr"/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6254087" y="2128838"/>
            <a:ext cx="4332951" cy="3695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9" y="1273270"/>
            <a:ext cx="3416968" cy="73476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314" y="4246535"/>
            <a:ext cx="3803078" cy="136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33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Zaokrąglony prostokąt 3"/>
          <p:cNvSpPr/>
          <p:nvPr/>
        </p:nvSpPr>
        <p:spPr>
          <a:xfrm>
            <a:off x="838200" y="1825625"/>
            <a:ext cx="10515600" cy="43513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838200" y="365125"/>
            <a:ext cx="10515600" cy="13255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Zaokrąglony prostokąt 5"/>
          <p:cNvSpPr/>
          <p:nvPr/>
        </p:nvSpPr>
        <p:spPr>
          <a:xfrm>
            <a:off x="1028700" y="500063"/>
            <a:ext cx="10186988" cy="10715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1028700" y="1971675"/>
            <a:ext cx="10129838" cy="40147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244936" y="628650"/>
            <a:ext cx="9754515" cy="814387"/>
          </a:xfrm>
          <a:prstGeom prst="rect">
            <a:avLst/>
          </a:prstGeom>
          <a:solidFill>
            <a:schemeClr val="bg1"/>
          </a:solidFill>
          <a:effectLst>
            <a:softEdge rad="0"/>
          </a:effectLst>
          <a:scene3d>
            <a:camera prst="orthographicFront"/>
            <a:lightRig rig="threePt" dir="t"/>
          </a:scene3d>
          <a:sp3d contourW="12700" prstMaterial="powder">
            <a:contourClr>
              <a:schemeClr val="bg1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800" dirty="0" smtClean="0">
                <a:solidFill>
                  <a:srgbClr val="FF0000"/>
                </a:solidFill>
              </a:rPr>
              <a:t>Do It </a:t>
            </a:r>
            <a:r>
              <a:rPr lang="pl-PL" sz="4800" u="sng" dirty="0" smtClean="0">
                <a:solidFill>
                  <a:srgbClr val="FF0000"/>
                </a:solidFill>
              </a:rPr>
              <a:t>RIGHT</a:t>
            </a:r>
            <a:r>
              <a:rPr lang="pl-PL" sz="4800" dirty="0" smtClean="0">
                <a:solidFill>
                  <a:srgbClr val="FF0000"/>
                </a:solidFill>
              </a:rPr>
              <a:t> the </a:t>
            </a:r>
            <a:r>
              <a:rPr lang="pl-PL" sz="4800" u="sng" dirty="0" smtClean="0">
                <a:solidFill>
                  <a:srgbClr val="FF0000"/>
                </a:solidFill>
              </a:rPr>
              <a:t>FIRST</a:t>
            </a:r>
            <a:r>
              <a:rPr lang="pl-PL" sz="4800" dirty="0" smtClean="0">
                <a:solidFill>
                  <a:srgbClr val="FF0000"/>
                </a:solidFill>
              </a:rPr>
              <a:t> time! </a:t>
            </a:r>
            <a:r>
              <a:rPr lang="pl-PL" sz="4800" dirty="0" smtClean="0"/>
              <a:t>✅</a:t>
            </a:r>
            <a:br>
              <a:rPr lang="pl-PL" sz="4800" dirty="0" smtClean="0"/>
            </a:br>
            <a:endParaRPr lang="pl-PL" sz="48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36" y="2271713"/>
            <a:ext cx="3569299" cy="2540000"/>
          </a:xfrm>
          <a:prstGeom prst="rect">
            <a:avLst/>
          </a:prstGeom>
        </p:spPr>
      </p:pic>
      <p:pic>
        <p:nvPicPr>
          <p:cNvPr id="10" name="Symbol zastępczy zawartości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35" y="2271713"/>
            <a:ext cx="2883942" cy="2540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77" y="2462213"/>
            <a:ext cx="3401287" cy="2540000"/>
          </a:xfrm>
          <a:prstGeom prst="rect">
            <a:avLst/>
          </a:prstGeom>
        </p:spPr>
      </p:pic>
      <p:sp>
        <p:nvSpPr>
          <p:cNvPr id="12" name="PoleTekstowe 11"/>
          <p:cNvSpPr txBox="1"/>
          <p:nvPr/>
        </p:nvSpPr>
        <p:spPr>
          <a:xfrm>
            <a:off x="1244936" y="4907976"/>
            <a:ext cx="98545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atin typeface="Al Bayan Plain" charset="-78"/>
                <a:ea typeface="Al Bayan Plain" charset="-78"/>
                <a:cs typeface="Al Bayan Plain" charset="-78"/>
              </a:rPr>
              <a:t>PN-EN ISO 3834:2007 </a:t>
            </a:r>
            <a:r>
              <a:rPr lang="pl-PL" sz="3200" dirty="0">
                <a:latin typeface="Al Bayan Plain" charset="-78"/>
                <a:ea typeface="Al Bayan Plain" charset="-78"/>
                <a:cs typeface="Al Bayan Plain" charset="-78"/>
              </a:rPr>
              <a:t>PN-EN 1090-2</a:t>
            </a:r>
          </a:p>
        </p:txBody>
      </p:sp>
    </p:spTree>
    <p:extLst>
      <p:ext uri="{BB962C8B-B14F-4D97-AF65-F5344CB8AC3E}">
        <p14:creationId xmlns:p14="http://schemas.microsoft.com/office/powerpoint/2010/main" val="352000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Zaokrąglony prostokąt 3"/>
          <p:cNvSpPr/>
          <p:nvPr/>
        </p:nvSpPr>
        <p:spPr>
          <a:xfrm>
            <a:off x="838200" y="365125"/>
            <a:ext cx="10515600" cy="13255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" name="Zaokrąglony prostokąt 6"/>
          <p:cNvSpPr/>
          <p:nvPr/>
        </p:nvSpPr>
        <p:spPr>
          <a:xfrm>
            <a:off x="957263" y="471488"/>
            <a:ext cx="10272712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QUALFICATIONS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2" name="Zaokrąglony prostokąt 11"/>
          <p:cNvSpPr/>
          <p:nvPr/>
        </p:nvSpPr>
        <p:spPr>
          <a:xfrm>
            <a:off x="838200" y="1825625"/>
            <a:ext cx="10515600" cy="43513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Zaokrąglony prostokąt 12"/>
          <p:cNvSpPr/>
          <p:nvPr/>
        </p:nvSpPr>
        <p:spPr>
          <a:xfrm>
            <a:off x="1071564" y="2000250"/>
            <a:ext cx="10044112" cy="4029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27" y="2262982"/>
            <a:ext cx="2915798" cy="3476624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5" name="Symbol zastępczy zawartości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0" y="2262982"/>
            <a:ext cx="2757488" cy="3476623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</p:spTree>
    <p:extLst>
      <p:ext uri="{BB962C8B-B14F-4D97-AF65-F5344CB8AC3E}">
        <p14:creationId xmlns:p14="http://schemas.microsoft.com/office/powerpoint/2010/main" val="1012028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krąglony prostokąt 7"/>
          <p:cNvSpPr/>
          <p:nvPr/>
        </p:nvSpPr>
        <p:spPr>
          <a:xfrm>
            <a:off x="471488" y="1182687"/>
            <a:ext cx="11087101" cy="47894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2475" y="1368425"/>
            <a:ext cx="10515600" cy="4351338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752475" y="118268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752474" y="1368426"/>
            <a:ext cx="3526633" cy="43322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Zaokrąglony prostokąt 5"/>
          <p:cNvSpPr/>
          <p:nvPr/>
        </p:nvSpPr>
        <p:spPr>
          <a:xfrm>
            <a:off x="4279107" y="1368425"/>
            <a:ext cx="3507581" cy="4351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7786688" y="1368425"/>
            <a:ext cx="3462335" cy="4351338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2" y="1667707"/>
            <a:ext cx="2636016" cy="3675818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0" name="Symbol zastępczy zawartości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48" y="1667707"/>
            <a:ext cx="2621699" cy="3675818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1" name="Symbol zastępczy zawartości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1667707"/>
            <a:ext cx="2783653" cy="3675818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</p:pic>
    </p:spTree>
    <p:extLst>
      <p:ext uri="{BB962C8B-B14F-4D97-AF65-F5344CB8AC3E}">
        <p14:creationId xmlns:p14="http://schemas.microsoft.com/office/powerpoint/2010/main" val="1550207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solidFill>
                  <a:srgbClr val="FF0000"/>
                </a:solidFill>
              </a:rPr>
              <a:t>MACHINERY</a:t>
            </a:r>
            <a:endParaRPr lang="pl-PL" sz="7200" dirty="0"/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8" y="1962944"/>
            <a:ext cx="9186862" cy="40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80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Zaokrąglony prostokąt 3"/>
          <p:cNvSpPr/>
          <p:nvPr/>
        </p:nvSpPr>
        <p:spPr>
          <a:xfrm>
            <a:off x="838200" y="365124"/>
            <a:ext cx="10515600" cy="13493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Zaokrąglony prostokąt 4"/>
          <p:cNvSpPr/>
          <p:nvPr/>
        </p:nvSpPr>
        <p:spPr>
          <a:xfrm>
            <a:off x="945356" y="496886"/>
            <a:ext cx="10301288" cy="1085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solidFill>
                  <a:srgbClr val="FF0000"/>
                </a:solidFill>
              </a:rPr>
              <a:t>PLASMA CUTTER</a:t>
            </a:r>
            <a:endParaRPr lang="pl-PL" sz="7200" dirty="0"/>
          </a:p>
        </p:txBody>
      </p:sp>
      <p:sp>
        <p:nvSpPr>
          <p:cNvPr id="6" name="Zaokrąglony prostokąt 5"/>
          <p:cNvSpPr/>
          <p:nvPr/>
        </p:nvSpPr>
        <p:spPr>
          <a:xfrm>
            <a:off x="838200" y="1822449"/>
            <a:ext cx="10515600" cy="43497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Zaokrąglony prostokąt 6"/>
          <p:cNvSpPr/>
          <p:nvPr/>
        </p:nvSpPr>
        <p:spPr>
          <a:xfrm>
            <a:off x="945356" y="1919683"/>
            <a:ext cx="10301287" cy="4155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6"/>
          <p:cNvSpPr txBox="1">
            <a:spLocks/>
          </p:cNvSpPr>
          <p:nvPr/>
        </p:nvSpPr>
        <p:spPr>
          <a:xfrm>
            <a:off x="7027068" y="2274718"/>
            <a:ext cx="3945732" cy="34452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Plasma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Cutter</a:t>
            </a:r>
            <a:r>
              <a:rPr lang="pl-PL" dirty="0" smtClean="0">
                <a:solidFill>
                  <a:srgbClr val="FF0000"/>
                </a:solidFill>
              </a:rPr>
              <a:t> SHP </a:t>
            </a:r>
            <a:r>
              <a:rPr lang="pl-PL" dirty="0">
                <a:solidFill>
                  <a:srgbClr val="FF0000"/>
                </a:solidFill>
              </a:rPr>
              <a:t>130A </a:t>
            </a:r>
            <a:r>
              <a:rPr lang="pl-PL" dirty="0" smtClean="0">
                <a:solidFill>
                  <a:srgbClr val="FF0000"/>
                </a:solidFill>
              </a:rPr>
              <a:t>with a </a:t>
            </a:r>
            <a:r>
              <a:rPr lang="pl-PL" dirty="0" err="1" smtClean="0">
                <a:solidFill>
                  <a:srgbClr val="FF0000"/>
                </a:solidFill>
              </a:rPr>
              <a:t>gas</a:t>
            </a:r>
            <a:r>
              <a:rPr lang="pl-PL" dirty="0" smtClean="0">
                <a:solidFill>
                  <a:srgbClr val="FF0000"/>
                </a:solidFill>
              </a:rPr>
              <a:t> plan with  </a:t>
            </a:r>
            <a:r>
              <a:rPr lang="pl-PL" dirty="0" err="1" smtClean="0">
                <a:solidFill>
                  <a:srgbClr val="FF0000"/>
                </a:solidFill>
              </a:rPr>
              <a:t>working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dimensions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smtClean="0">
                <a:solidFill>
                  <a:srgbClr val="FF0000"/>
                </a:solidFill>
              </a:rPr>
              <a:t>1500 </a:t>
            </a:r>
            <a:r>
              <a:rPr lang="pl-PL" dirty="0">
                <a:solidFill>
                  <a:srgbClr val="FF0000"/>
                </a:solidFill>
              </a:rPr>
              <a:t>x </a:t>
            </a:r>
            <a:r>
              <a:rPr lang="pl-PL" dirty="0" smtClean="0">
                <a:solidFill>
                  <a:srgbClr val="FF0000"/>
                </a:solidFill>
              </a:rPr>
              <a:t>3000</a:t>
            </a:r>
          </a:p>
          <a:p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44" y="2167017"/>
            <a:ext cx="4875818" cy="366061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89" y="5512513"/>
            <a:ext cx="145487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7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1498</TotalTime>
  <Words>419</Words>
  <Application>Microsoft Macintosh PowerPoint</Application>
  <PresentationFormat>Panoramiczny</PresentationFormat>
  <Paragraphs>48</Paragraphs>
  <Slides>48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53" baseType="lpstr">
      <vt:lpstr>Al Bayan Plain</vt:lpstr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Mateusz Szmaj</dc:creator>
  <cp:lastModifiedBy>Mateusz Szmaj</cp:lastModifiedBy>
  <cp:revision>51</cp:revision>
  <dcterms:created xsi:type="dcterms:W3CDTF">2018-01-08T07:22:18Z</dcterms:created>
  <dcterms:modified xsi:type="dcterms:W3CDTF">2018-01-09T13:09:57Z</dcterms:modified>
</cp:coreProperties>
</file>